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23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1A5F-579E-48B4-824E-32ACD7293DF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AF14-D3E7-4501-B4BA-971C9A4CA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1A5F-579E-48B4-824E-32ACD7293DF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AF14-D3E7-4501-B4BA-971C9A4CA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1A5F-579E-48B4-824E-32ACD7293DF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AF14-D3E7-4501-B4BA-971C9A4CA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1A5F-579E-48B4-824E-32ACD7293DF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AF14-D3E7-4501-B4BA-971C9A4CA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1A5F-579E-48B4-824E-32ACD7293DF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AF14-D3E7-4501-B4BA-971C9A4CA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1A5F-579E-48B4-824E-32ACD7293DF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AF14-D3E7-4501-B4BA-971C9A4CA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1A5F-579E-48B4-824E-32ACD7293DF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AF14-D3E7-4501-B4BA-971C9A4CA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1A5F-579E-48B4-824E-32ACD7293DF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AF14-D3E7-4501-B4BA-971C9A4CA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1A5F-579E-48B4-824E-32ACD7293DF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AF14-D3E7-4501-B4BA-971C9A4CA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1A5F-579E-48B4-824E-32ACD7293DF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AF14-D3E7-4501-B4BA-971C9A4CA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1A5F-579E-48B4-824E-32ACD7293DF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AF14-D3E7-4501-B4BA-971C9A4CA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61A5F-579E-48B4-824E-32ACD7293DF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CAF14-D3E7-4501-B4BA-971C9A4CAB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222885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Earwig Factory" pitchFamily="2" charset="0"/>
              </a:rPr>
              <a:t>The Inclined Plane</a:t>
            </a:r>
            <a:endParaRPr lang="en-US" sz="6000" dirty="0">
              <a:solidFill>
                <a:schemeClr val="bg1"/>
              </a:solidFill>
              <a:latin typeface="Earwig Factory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  <a:solidFill>
            <a:srgbClr val="92D050"/>
          </a:solidFill>
        </p:spPr>
        <p:txBody>
          <a:bodyPr>
            <a:normAutofit lnSpcReduction="10000"/>
          </a:bodyPr>
          <a:lstStyle/>
          <a:p>
            <a:r>
              <a:rPr lang="en-US" sz="4000" dirty="0" smtClean="0">
                <a:solidFill>
                  <a:schemeClr val="tx1"/>
                </a:solidFill>
                <a:latin typeface="Arial Black" pitchFamily="34" charset="0"/>
              </a:rPr>
              <a:t>Resolving the gravitational forces on an inclined plane</a:t>
            </a:r>
            <a:endParaRPr lang="en-US" sz="4000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4" name="Picture 3" descr="car on incl plan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4724399"/>
            <a:ext cx="3657600" cy="20848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FF0000"/>
                </a:solidFill>
                <a:latin typeface="Forte" pitchFamily="66" charset="0"/>
              </a:rPr>
              <a:t>Another Example:</a:t>
            </a:r>
            <a:endParaRPr lang="en-US" u="sng" dirty="0">
              <a:solidFill>
                <a:srgbClr val="FF0000"/>
              </a:solidFill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b="1" dirty="0" smtClean="0"/>
              <a:t>Calculate the parallel force component of the weight of a 3600 kg car that is resting on a hill which is 35</a:t>
            </a:r>
            <a:r>
              <a:rPr lang="en-US" b="1" baseline="30000" dirty="0" smtClean="0"/>
              <a:t>o</a:t>
            </a:r>
            <a:r>
              <a:rPr lang="en-US" b="1" dirty="0" smtClean="0"/>
              <a:t> above the horizontal.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 Black" pitchFamily="34" charset="0"/>
              </a:rPr>
              <a:t>First draw a box on the inclined plane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133600" y="2895600"/>
            <a:ext cx="4876800" cy="21336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133600" y="5029200"/>
            <a:ext cx="16002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 rot="20239509">
            <a:off x="4109020" y="3417550"/>
            <a:ext cx="83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Now draw the weight vector.</a:t>
            </a:r>
            <a:br>
              <a:rPr lang="en-US" dirty="0" smtClean="0"/>
            </a:br>
            <a:r>
              <a:rPr lang="en-US" dirty="0" smtClean="0"/>
              <a:t>In what direction should the weight vector be?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133600" y="2895600"/>
            <a:ext cx="4876800" cy="21336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133600" y="5029200"/>
            <a:ext cx="16002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 rot="20239509">
            <a:off x="4109020" y="3417550"/>
            <a:ext cx="83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495800" y="3657600"/>
            <a:ext cx="0" cy="1524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724400" y="5105400"/>
            <a:ext cx="527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/>
              <a:t>F</a:t>
            </a:r>
            <a:r>
              <a:rPr lang="en-US" sz="2800" b="1" baseline="-25000" dirty="0" err="1" smtClean="0"/>
              <a:t>w</a:t>
            </a:r>
            <a:endParaRPr lang="en-US" sz="2800" b="1" baseline="-25000" dirty="0"/>
          </a:p>
        </p:txBody>
      </p:sp>
      <p:sp>
        <p:nvSpPr>
          <p:cNvPr id="12" name="Oval Callout 11"/>
          <p:cNvSpPr/>
          <p:nvPr/>
        </p:nvSpPr>
        <p:spPr>
          <a:xfrm>
            <a:off x="5715000" y="3352800"/>
            <a:ext cx="2819400" cy="1908048"/>
          </a:xfrm>
          <a:prstGeom prst="wedgeEllipseCallout">
            <a:avLst>
              <a:gd name="adj1" fmla="val -67367"/>
              <a:gd name="adj2" fmla="val 54166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Don’t forget to label the vector</a:t>
            </a:r>
            <a:r>
              <a:rPr lang="en-US" b="1" dirty="0" smtClean="0"/>
              <a:t>!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 Black" pitchFamily="34" charset="0"/>
              </a:rPr>
              <a:t>The weight vector has two components.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the </a:t>
            </a:r>
            <a:r>
              <a:rPr lang="en-US" b="1" u="sng" dirty="0" smtClean="0">
                <a:solidFill>
                  <a:srgbClr val="FF0000"/>
                </a:solidFill>
              </a:rPr>
              <a:t>perpendicular force</a:t>
            </a:r>
          </a:p>
          <a:p>
            <a:r>
              <a:rPr lang="en-US" dirty="0" smtClean="0"/>
              <a:t>2) the </a:t>
            </a:r>
            <a:r>
              <a:rPr lang="en-US" b="1" u="sng" dirty="0" smtClean="0">
                <a:solidFill>
                  <a:srgbClr val="7030A0"/>
                </a:solidFill>
              </a:rPr>
              <a:t>parallel force </a:t>
            </a:r>
            <a:r>
              <a:rPr lang="en-US" dirty="0" smtClean="0"/>
              <a:t>(this force pulls the object down the incline)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133600" y="2895600"/>
            <a:ext cx="4876800" cy="21336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133600" y="5029200"/>
            <a:ext cx="16002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 rot="20239509">
            <a:off x="4109020" y="3417550"/>
            <a:ext cx="83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495800" y="3657600"/>
            <a:ext cx="0" cy="1371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495800" y="3733800"/>
            <a:ext cx="533400" cy="1066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886200" y="3657600"/>
            <a:ext cx="609600" cy="304800"/>
          </a:xfrm>
          <a:prstGeom prst="straightConnector1">
            <a:avLst/>
          </a:prstGeom>
          <a:ln w="38100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95800" y="5029200"/>
            <a:ext cx="527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/>
              <a:t>F</a:t>
            </a:r>
            <a:r>
              <a:rPr lang="en-US" sz="2800" b="1" baseline="-25000" dirty="0" err="1" smtClean="0"/>
              <a:t>w</a:t>
            </a:r>
            <a:endParaRPr lang="en-US" sz="2800" b="1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5105400" y="4495800"/>
            <a:ext cx="522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F</a:t>
            </a:r>
            <a:r>
              <a:rPr lang="en-US" sz="3600" b="1" baseline="-25000" dirty="0" smtClean="0">
                <a:solidFill>
                  <a:srgbClr val="FF0000"/>
                </a:solidFill>
              </a:rPr>
              <a:t>ⱶ</a:t>
            </a:r>
            <a:endParaRPr lang="en-US" sz="3600" b="1" baseline="-25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6600" y="3581400"/>
            <a:ext cx="5212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7030A0"/>
                </a:solidFill>
              </a:rPr>
              <a:t>F</a:t>
            </a:r>
            <a:r>
              <a:rPr lang="en-US" sz="3200" b="1" baseline="-25000" dirty="0" err="1" smtClean="0">
                <a:solidFill>
                  <a:srgbClr val="7030A0"/>
                </a:solidFill>
              </a:rPr>
              <a:t>p</a:t>
            </a:r>
            <a:endParaRPr lang="en-US" sz="3200" b="1" baseline="-25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 Black" pitchFamily="34" charset="0"/>
              </a:rPr>
              <a:t>Envision the parallel force in the triangle.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133600" y="2895600"/>
            <a:ext cx="4876800" cy="21336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133600" y="5029200"/>
            <a:ext cx="16002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 rot="20239509">
            <a:off x="4109020" y="3417550"/>
            <a:ext cx="83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495800" y="3657600"/>
            <a:ext cx="0" cy="1371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495800" y="3733800"/>
            <a:ext cx="533400" cy="1066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886200" y="3657600"/>
            <a:ext cx="609600" cy="304800"/>
          </a:xfrm>
          <a:prstGeom prst="straightConnector1">
            <a:avLst/>
          </a:prstGeom>
          <a:ln w="38100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95800" y="5029200"/>
            <a:ext cx="527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/>
              <a:t>F</a:t>
            </a:r>
            <a:r>
              <a:rPr lang="en-US" sz="2800" b="1" baseline="-25000" dirty="0" err="1" smtClean="0"/>
              <a:t>w</a:t>
            </a:r>
            <a:endParaRPr lang="en-US" sz="2800" b="1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5105400" y="4495800"/>
            <a:ext cx="522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F</a:t>
            </a:r>
            <a:r>
              <a:rPr lang="en-US" sz="3600" b="1" baseline="-25000" dirty="0" smtClean="0">
                <a:solidFill>
                  <a:srgbClr val="FF0000"/>
                </a:solidFill>
              </a:rPr>
              <a:t>ⱶ</a:t>
            </a:r>
            <a:endParaRPr lang="en-US" sz="3600" b="1" baseline="-25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6600" y="3581400"/>
            <a:ext cx="5212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7030A0"/>
                </a:solidFill>
              </a:rPr>
              <a:t>F</a:t>
            </a:r>
            <a:r>
              <a:rPr lang="en-US" sz="3200" b="1" baseline="-25000" dirty="0" err="1" smtClean="0">
                <a:solidFill>
                  <a:srgbClr val="7030A0"/>
                </a:solidFill>
              </a:rPr>
              <a:t>p</a:t>
            </a:r>
            <a:endParaRPr lang="en-US" sz="3200" b="1" baseline="-25000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1752600"/>
            <a:ext cx="828034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The weight vector is the resultant vector</a:t>
            </a:r>
          </a:p>
          <a:p>
            <a:r>
              <a:rPr lang="en-US" sz="2800" dirty="0" smtClean="0">
                <a:latin typeface="Arial Black" pitchFamily="34" charset="0"/>
              </a:rPr>
              <a:t> which is the diagonal of a parallelogram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4.44444E-6 L 0.05834 0.15555 " pathEditMode="relative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 Black" pitchFamily="34" charset="0"/>
              </a:rPr>
              <a:t>Label theta in the force triangle.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133600" y="2895600"/>
            <a:ext cx="4876800" cy="21336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133600" y="5029200"/>
            <a:ext cx="16002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 rot="20239509">
            <a:off x="4109020" y="3417550"/>
            <a:ext cx="83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495800" y="3657600"/>
            <a:ext cx="0" cy="1371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495800" y="3733800"/>
            <a:ext cx="533400" cy="1066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886200" y="3657600"/>
            <a:ext cx="609600" cy="304800"/>
          </a:xfrm>
          <a:prstGeom prst="straightConnector1">
            <a:avLst/>
          </a:prstGeom>
          <a:ln w="38100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95800" y="5029200"/>
            <a:ext cx="527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/>
              <a:t>F</a:t>
            </a:r>
            <a:r>
              <a:rPr lang="en-US" sz="2800" b="1" baseline="-25000" dirty="0" err="1" smtClean="0"/>
              <a:t>w</a:t>
            </a:r>
            <a:endParaRPr lang="en-US" sz="2800" b="1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5105400" y="4495800"/>
            <a:ext cx="522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F</a:t>
            </a:r>
            <a:r>
              <a:rPr lang="en-US" sz="3600" b="1" baseline="-25000" dirty="0" smtClean="0">
                <a:solidFill>
                  <a:srgbClr val="FF0000"/>
                </a:solidFill>
              </a:rPr>
              <a:t>ⱶ</a:t>
            </a:r>
            <a:endParaRPr lang="en-US" sz="3600" b="1" baseline="-25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6600" y="3581400"/>
            <a:ext cx="5212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7030A0"/>
                </a:solidFill>
              </a:rPr>
              <a:t>F</a:t>
            </a:r>
            <a:r>
              <a:rPr lang="en-US" sz="3200" b="1" baseline="-25000" dirty="0" err="1" smtClean="0">
                <a:solidFill>
                  <a:srgbClr val="7030A0"/>
                </a:solidFill>
              </a:rPr>
              <a:t>p</a:t>
            </a:r>
            <a:endParaRPr lang="en-US" sz="3200" b="1" baseline="-25000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19600" y="4038600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200" b="1" dirty="0" smtClean="0">
                <a:solidFill>
                  <a:srgbClr val="00823B"/>
                </a:solidFill>
              </a:rPr>
              <a:t>θ</a:t>
            </a:r>
            <a:endParaRPr lang="en-US" sz="3200" b="1" dirty="0">
              <a:solidFill>
                <a:srgbClr val="00823B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4512365" y="4094922"/>
            <a:ext cx="139148" cy="39756"/>
          </a:xfrm>
          <a:custGeom>
            <a:avLst/>
            <a:gdLst>
              <a:gd name="connsiteX0" fmla="*/ 0 w 139148"/>
              <a:gd name="connsiteY0" fmla="*/ 39756 h 39756"/>
              <a:gd name="connsiteX1" fmla="*/ 139148 w 139148"/>
              <a:gd name="connsiteY1" fmla="*/ 0 h 39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9148" h="39756">
                <a:moveTo>
                  <a:pt x="0" y="39756"/>
                </a:moveTo>
                <a:cubicBezTo>
                  <a:pt x="113920" y="16972"/>
                  <a:pt x="69172" y="34988"/>
                  <a:pt x="139148" y="0"/>
                </a:cubicBezTo>
              </a:path>
            </a:pathLst>
          </a:custGeom>
          <a:solidFill>
            <a:srgbClr val="00B05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3400" y="1981200"/>
            <a:ext cx="722576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The force triangle is </a:t>
            </a:r>
            <a:r>
              <a:rPr lang="en-US" sz="2800" b="1" dirty="0" smtClean="0">
                <a:solidFill>
                  <a:srgbClr val="00823B"/>
                </a:solidFill>
              </a:rPr>
              <a:t>SIMILAR </a:t>
            </a:r>
            <a:r>
              <a:rPr lang="en-US" sz="2800" b="1" dirty="0" smtClean="0"/>
              <a:t> to the hill </a:t>
            </a:r>
          </a:p>
          <a:p>
            <a:r>
              <a:rPr lang="en-US" sz="2800" b="1" dirty="0"/>
              <a:t>t</a:t>
            </a:r>
            <a:r>
              <a:rPr lang="en-US" sz="2800" b="1" dirty="0" smtClean="0"/>
              <a:t>riangle.  What does this mean about the angle</a:t>
            </a:r>
          </a:p>
          <a:p>
            <a:r>
              <a:rPr lang="en-US" sz="2800" b="1" dirty="0"/>
              <a:t>o</a:t>
            </a:r>
            <a:r>
              <a:rPr lang="en-US" sz="2800" b="1" dirty="0" smtClean="0"/>
              <a:t>f the incline and theta?</a:t>
            </a:r>
            <a:endParaRPr lang="en-US" sz="2800" b="1" dirty="0"/>
          </a:p>
        </p:txBody>
      </p:sp>
      <p:sp>
        <p:nvSpPr>
          <p:cNvPr id="21" name="Bent Arrow 20"/>
          <p:cNvSpPr/>
          <p:nvPr/>
        </p:nvSpPr>
        <p:spPr>
          <a:xfrm rot="16200000">
            <a:off x="2148840" y="5166360"/>
            <a:ext cx="990600" cy="868680"/>
          </a:xfrm>
          <a:prstGeom prst="ben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00400" y="5715000"/>
            <a:ext cx="2472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This  angle!</a:t>
            </a:r>
            <a:endParaRPr lang="en-US" sz="2800" dirty="0">
              <a:latin typeface="Arial Black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67000" y="4648200"/>
            <a:ext cx="380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b="1" dirty="0" smtClean="0">
                <a:solidFill>
                  <a:srgbClr val="00823B"/>
                </a:solidFill>
              </a:rPr>
              <a:t>θ</a:t>
            </a:r>
            <a:endParaRPr lang="en-US" sz="2800" b="1" dirty="0">
              <a:solidFill>
                <a:srgbClr val="00823B"/>
              </a:solidFill>
            </a:endParaRPr>
          </a:p>
        </p:txBody>
      </p:sp>
      <p:sp>
        <p:nvSpPr>
          <p:cNvPr id="24" name="Explosion 2 23"/>
          <p:cNvSpPr/>
          <p:nvPr/>
        </p:nvSpPr>
        <p:spPr>
          <a:xfrm>
            <a:off x="5638800" y="3124200"/>
            <a:ext cx="3505200" cy="4114800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</a:rPr>
              <a:t>Yes! They are the same angle!</a:t>
            </a:r>
            <a:endParaRPr lang="en-US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4.44444E-6 L 0.05834 0.15555 " pathEditMode="relative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/>
      <p:bldP spid="21" grpId="0" animBg="1"/>
      <p:bldP spid="22" grpId="0"/>
      <p:bldP spid="23" grpId="0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Important things to remember about inclined plane problems: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1) The weight of the object is always found by multiplying the mass by 9.8 m/s</a:t>
            </a:r>
            <a:r>
              <a:rPr lang="en-US" b="1" baseline="30000" dirty="0" smtClean="0"/>
              <a:t>2</a:t>
            </a:r>
            <a:r>
              <a:rPr lang="en-US" b="1" dirty="0" smtClean="0"/>
              <a:t> and its vector is </a:t>
            </a:r>
            <a:r>
              <a:rPr lang="en-US" b="1" dirty="0" smtClean="0">
                <a:solidFill>
                  <a:srgbClr val="FF0000"/>
                </a:solidFill>
              </a:rPr>
              <a:t>ALWAYS</a:t>
            </a:r>
            <a:r>
              <a:rPr lang="en-US" b="1" dirty="0" smtClean="0"/>
              <a:t> straight down.</a:t>
            </a:r>
          </a:p>
          <a:p>
            <a:r>
              <a:rPr lang="en-US" b="1" dirty="0" smtClean="0"/>
              <a:t>2) The parallel force and the normal force are </a:t>
            </a:r>
            <a:r>
              <a:rPr lang="en-US" b="1" dirty="0" smtClean="0">
                <a:solidFill>
                  <a:srgbClr val="FF0000"/>
                </a:solidFill>
              </a:rPr>
              <a:t>ALWAYS</a:t>
            </a:r>
            <a:r>
              <a:rPr lang="en-US" b="1" dirty="0" smtClean="0"/>
              <a:t> equal!</a:t>
            </a:r>
          </a:p>
          <a:p>
            <a:r>
              <a:rPr lang="en-US" b="1" dirty="0" smtClean="0"/>
              <a:t>3) The angle of the incline is </a:t>
            </a:r>
            <a:r>
              <a:rPr lang="en-US" b="1" dirty="0" smtClean="0">
                <a:solidFill>
                  <a:srgbClr val="FF0000"/>
                </a:solidFill>
              </a:rPr>
              <a:t>ALWAYS</a:t>
            </a:r>
            <a:r>
              <a:rPr lang="en-US" b="1" dirty="0" smtClean="0"/>
              <a:t> the same as the force triangle’s angle.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>
                <a:latin typeface="Arial Black" pitchFamily="34" charset="0"/>
              </a:rPr>
              <a:t>Let’s work a problem!</a:t>
            </a:r>
            <a:endParaRPr lang="en-US" sz="48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A cart weighing 420 N rests on a 23</a:t>
            </a:r>
            <a:r>
              <a:rPr lang="en-US" b="1" baseline="30000" dirty="0" smtClean="0"/>
              <a:t>o</a:t>
            </a:r>
            <a:r>
              <a:rPr lang="en-US" b="1" dirty="0" smtClean="0"/>
              <a:t> incline.  Calculate the component of its weight that presses the cart to the hill.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Which force are we looking for?   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Perpendicular force</a:t>
            </a:r>
          </a:p>
          <a:p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</a:rPr>
              <a:t>Step 1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:  Draw the free body diagram.</a:t>
            </a:r>
          </a:p>
          <a:p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</a:rPr>
              <a:t>Step 2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:  Label the magnitude of the vectors you know and the angles you know.</a:t>
            </a:r>
          </a:p>
          <a:p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</a:rPr>
              <a:t>Step 3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:  Use SOHCAHTOA to find the missing force’s magnitude.  In this case, the perpendicular force.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latin typeface="Boopee" pitchFamily="2" charset="0"/>
              </a:rPr>
              <a:t>This is how you do it!</a:t>
            </a:r>
            <a:endParaRPr lang="en-US" sz="5400" b="1" dirty="0">
              <a:latin typeface="Boopee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321</Words>
  <Application>Microsoft Office PowerPoint</Application>
  <PresentationFormat>On-screen Show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Inclined Plane</vt:lpstr>
      <vt:lpstr>First draw a box on the inclined plane</vt:lpstr>
      <vt:lpstr>Now draw the weight vector. In what direction should the weight vector be?</vt:lpstr>
      <vt:lpstr>The weight vector has two components.</vt:lpstr>
      <vt:lpstr>Envision the parallel force in the triangle.</vt:lpstr>
      <vt:lpstr>Label theta in the force triangle.</vt:lpstr>
      <vt:lpstr>Important things to remember about inclined plane problems:</vt:lpstr>
      <vt:lpstr>Let’s work a problem!</vt:lpstr>
      <vt:lpstr>This is how you do it!</vt:lpstr>
      <vt:lpstr>Another Example: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Inclined Plane</dc:title>
  <dc:creator>jluckey</dc:creator>
  <cp:lastModifiedBy>jluckey</cp:lastModifiedBy>
  <cp:revision>4</cp:revision>
  <dcterms:created xsi:type="dcterms:W3CDTF">2011-11-30T16:06:45Z</dcterms:created>
  <dcterms:modified xsi:type="dcterms:W3CDTF">2011-11-30T20:35:11Z</dcterms:modified>
</cp:coreProperties>
</file>